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3"/>
  </p:sldIdLst>
  <p:sldSz cx="9144000" cy="5143500" type="screen16x9"/>
  <p:notesSz cx="9144000" cy="6858000"/>
  <p:embeddedFontLst>
    <p:embeddedFont>
      <p:font typeface="FontAwesome" pitchFamily="2" charset="0"/>
      <p:regular r:id="rId9"/>
    </p:embeddedFont>
    <p:embeddedFont>
      <p:font typeface="华文中宋" panose="02010600040101010101" charset="-122"/>
      <p:regular r:id="rId10"/>
    </p:embeddedFont>
    <p:embeddedFont>
      <p:font typeface="Calibri" panose="020F0502020204030204" charset="0"/>
      <p:regular r:id="rId11"/>
      <p:bold r:id="rId12"/>
      <p:italic r:id="rId13"/>
      <p:boldItalic r:id="rId14"/>
    </p:embeddedFont>
    <p:embeddedFont>
      <p:font typeface="Book Antiqua" panose="0204060205030503030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620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1875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7495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3115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9370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4990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10610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6230" algn="l" defTabSz="103187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7790"/>
    <a:srgbClr val="BFBFBF"/>
    <a:srgbClr val="FFFFFF"/>
    <a:srgbClr val="FEFEFE"/>
    <a:srgbClr val="836845"/>
    <a:srgbClr val="E8E8E8"/>
    <a:srgbClr val="E4E4E4"/>
    <a:srgbClr val="C4B16A"/>
    <a:srgbClr val="F5EFDF"/>
    <a:srgbClr val="D8C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2294" autoAdjust="0"/>
  </p:normalViewPr>
  <p:slideViewPr>
    <p:cSldViewPr snapToObjects="1">
      <p:cViewPr varScale="1">
        <p:scale>
          <a:sx n="81" d="100"/>
          <a:sy n="81" d="100"/>
        </p:scale>
        <p:origin x="60" y="378"/>
      </p:cViewPr>
      <p:guideLst>
        <p:guide orient="horz" pos="1704"/>
        <p:guide pos="2891"/>
      </p:guideLst>
    </p:cSldViewPr>
  </p:slideViewPr>
  <p:outlineViewPr>
    <p:cViewPr>
      <p:scale>
        <a:sx n="33" d="100"/>
        <a:sy n="33" d="100"/>
      </p:scale>
      <p:origin x="0" y="136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74" d="100"/>
          <a:sy n="74" d="100"/>
        </p:scale>
        <p:origin x="-1908" y="-96"/>
      </p:cViewPr>
      <p:guideLst>
        <p:guide orient="horz" pos="2272"/>
        <p:guide pos="2891"/>
      </p:guideLst>
    </p:cSldViewPr>
  </p:notesViewPr>
  <p:gridSpacing cx="57607" cy="57607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10.fntdata"/><Relationship Id="rId17" Type="http://schemas.openxmlformats.org/officeDocument/2006/relationships/font" Target="fonts/font9.fntdata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/>
          <p:cNvSpPr>
            <a:spLocks noGrp="1"/>
          </p:cNvSpPr>
          <p:nvPr>
            <p:ph type="sldNum" sz="quarter" idx="3"/>
          </p:nvPr>
        </p:nvSpPr>
        <p:spPr>
          <a:xfrm>
            <a:off x="8764587" y="228600"/>
            <a:ext cx="37941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5BA55-396F-46DB-98CB-67F5915743A3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My First Template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1CD31-4B7D-4FD2-B052-E296BFBA018F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 smtClean="0"/>
          </a:p>
          <a:p>
            <a:pPr lvl="3"/>
            <a:r>
              <a:rPr lang="en-US" dirty="0" smtClean="0"/>
              <a:t>Fourth level</a:t>
            </a:r>
            <a:endParaRPr lang="en-US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This is me Adam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40C94-5092-4638-9E1F-C533F19764C0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5620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1875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7495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63115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9370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94990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10610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26230" algn="l" defTabSz="103187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My First Template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954312"/>
            <a:ext cx="9143998" cy="3691290"/>
          </a:xfrm>
          <a:prstGeom prst="downArrowCallout">
            <a:avLst>
              <a:gd name="adj1" fmla="val 50000"/>
              <a:gd name="adj2" fmla="val 15352"/>
              <a:gd name="adj3" fmla="val 5443"/>
              <a:gd name="adj4" fmla="val 94557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Top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2"/>
            <a:ext cx="9143998" cy="2974996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Top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660455" y="1229499"/>
            <a:ext cx="3681115" cy="3202641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9" name="Flowchart: Off-page Connector 8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/>
          <p:nvPr userDrawn="1"/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031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36B7D2-B98C-44FD-8D04-7EC62A56497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ef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9" name="Flowchart: Off-page Connector 8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/>
          <p:nvPr userDrawn="1"/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031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36B7D2-B98C-44FD-8D04-7EC62A56497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456786" cy="5143500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4687214" y="0"/>
            <a:ext cx="4456786" cy="5143500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9" name="Flowchart: Off-page Connector 8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/>
          <p:nvPr userDrawn="1"/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031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36B7D2-B98C-44FD-8D04-7EC62A56497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37549" y="1181527"/>
            <a:ext cx="2698091" cy="2657577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3222955" y="1181527"/>
            <a:ext cx="2698091" cy="2657577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6308361" y="1181527"/>
            <a:ext cx="2698091" cy="2657577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ree Pictures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9" name="Flowchart: Off-page Connector 8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/>
          <p:nvPr userDrawn="1"/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031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36B7D2-B98C-44FD-8D04-7EC62A56497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356921" y="1084243"/>
            <a:ext cx="2602150" cy="1763760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3270925" y="1084243"/>
            <a:ext cx="2602150" cy="1763760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5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6181346" y="1084243"/>
            <a:ext cx="2602150" cy="1763760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w Left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37549" y="1181527"/>
            <a:ext cx="2698091" cy="2550018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6308361" y="1181528"/>
            <a:ext cx="2698091" cy="2550017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2940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3765503" y="1036926"/>
            <a:ext cx="2520524" cy="3723890"/>
          </a:xfrm>
          <a:prstGeom prst="downArrowCallout">
            <a:avLst>
              <a:gd name="adj1" fmla="val 15820"/>
              <a:gd name="adj2" fmla="val 7910"/>
              <a:gd name="adj3" fmla="val 7060"/>
              <a:gd name="adj4" fmla="val 95221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6" name="Flowchart: Off-page Connector 5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lide Number Placeholder 4"/>
          <p:cNvSpPr txBox="1"/>
          <p:nvPr userDrawn="1"/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031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36B7D2-B98C-44FD-8D04-7EC62A56497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097281" y="1318654"/>
            <a:ext cx="2437794" cy="3202641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5608927" y="1318654"/>
            <a:ext cx="2437794" cy="3202641"/>
          </a:xfrm>
          <a:prstGeom prst="rect">
            <a:avLst/>
          </a:prstGeom>
        </p:spPr>
        <p:txBody>
          <a:bodyPr anchor="t"/>
          <a:lstStyle>
            <a:lvl1pPr algn="ctr" rtl="0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3258581" y="1079134"/>
            <a:ext cx="2735941" cy="3681682"/>
          </a:xfrm>
          <a:prstGeom prst="rect">
            <a:avLst/>
          </a:prstGeom>
        </p:spPr>
        <p:txBody>
          <a:bodyPr anchor="t"/>
          <a:lstStyle>
            <a:lvl1pPr algn="ctr" rtl="0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 anchor="b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91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2377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5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4663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949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ctur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356920" y="901148"/>
            <a:ext cx="2602150" cy="1774034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3270925" y="901148"/>
            <a:ext cx="2602150" cy="1774034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31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6181346" y="901148"/>
            <a:ext cx="2602150" cy="1774034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356920" y="2854619"/>
            <a:ext cx="2602150" cy="1774034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33" name="Picture Placeholder 6"/>
          <p:cNvSpPr>
            <a:spLocks noGrp="1"/>
          </p:cNvSpPr>
          <p:nvPr>
            <p:ph type="pic" sz="quarter" idx="17" hasCustomPrompt="1"/>
          </p:nvPr>
        </p:nvSpPr>
        <p:spPr>
          <a:xfrm>
            <a:off x="6181346" y="2854619"/>
            <a:ext cx="2602150" cy="1774034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34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3270925" y="2854619"/>
            <a:ext cx="2602150" cy="1774034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our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91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2377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5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4663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6949440" y="1079134"/>
            <a:ext cx="2103120" cy="2644757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222250" y="161925"/>
            <a:ext cx="4410075" cy="4819650"/>
          </a:xfrm>
          <a:prstGeom prst="round1Rect">
            <a:avLst>
              <a:gd name="adj" fmla="val 5318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4805150" y="162540"/>
            <a:ext cx="4116180" cy="3388530"/>
          </a:xfrm>
          <a:prstGeom prst="round1Rect">
            <a:avLst>
              <a:gd name="adj" fmla="val 6441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4805149" y="3734164"/>
            <a:ext cx="4116180" cy="1246788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222250" y="161925"/>
            <a:ext cx="4234536" cy="3388530"/>
          </a:xfrm>
          <a:prstGeom prst="round1Rect">
            <a:avLst>
              <a:gd name="adj" fmla="val 6441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222250" y="3734164"/>
            <a:ext cx="4234536" cy="1246788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4687214" y="161925"/>
            <a:ext cx="4234536" cy="3388530"/>
          </a:xfrm>
          <a:prstGeom prst="round1Rect">
            <a:avLst>
              <a:gd name="adj" fmla="val 6441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4687214" y="3734164"/>
            <a:ext cx="4234536" cy="1246788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365438" y="2719243"/>
            <a:ext cx="2007971" cy="1774550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2507877" y="1079134"/>
            <a:ext cx="2007971" cy="1774550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12" hasCustomPrompt="1"/>
          </p:nvPr>
        </p:nvSpPr>
        <p:spPr>
          <a:xfrm>
            <a:off x="4628356" y="2719243"/>
            <a:ext cx="2007971" cy="1774550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6759814" y="1079134"/>
            <a:ext cx="2007971" cy="1774550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2" name="Down Arrow Callout 11"/>
          <p:cNvSpPr/>
          <p:nvPr userDrawn="1"/>
        </p:nvSpPr>
        <p:spPr>
          <a:xfrm>
            <a:off x="365437" y="1067938"/>
            <a:ext cx="2007972" cy="1996875"/>
          </a:xfrm>
          <a:prstGeom prst="downArrowCallout">
            <a:avLst>
              <a:gd name="adj1" fmla="val 23554"/>
              <a:gd name="adj2" fmla="val 10346"/>
              <a:gd name="adj3" fmla="val 10003"/>
              <a:gd name="adj4" fmla="val 89997"/>
            </a:avLst>
          </a:prstGeom>
          <a:solidFill>
            <a:schemeClr val="accent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  <a:defRPr/>
            </a:pPr>
            <a:endParaRPr lang="en-US" sz="4400" dirty="0" smtClean="0">
              <a:solidFill>
                <a:schemeClr val="bg1"/>
              </a:solidFill>
              <a:latin typeface="FontAwesome" pitchFamily="2" charset="0"/>
            </a:endParaRPr>
          </a:p>
          <a:p>
            <a:pPr algn="ctr" defTabSz="914400">
              <a:spcBef>
                <a:spcPct val="20000"/>
              </a:spcBef>
              <a:defRPr/>
            </a:pPr>
            <a:endParaRPr lang="en-US" sz="12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Up Arrow Callout 12"/>
          <p:cNvSpPr/>
          <p:nvPr userDrawn="1"/>
        </p:nvSpPr>
        <p:spPr>
          <a:xfrm>
            <a:off x="2507876" y="2488743"/>
            <a:ext cx="2007972" cy="2016245"/>
          </a:xfrm>
          <a:prstGeom prst="upArrowCallout">
            <a:avLst>
              <a:gd name="adj1" fmla="val 25000"/>
              <a:gd name="adj2" fmla="val 9346"/>
              <a:gd name="adj3" fmla="val 11156"/>
              <a:gd name="adj4" fmla="val 88844"/>
            </a:avLst>
          </a:prstGeom>
          <a:solidFill>
            <a:schemeClr val="accent2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  <a:defRPr/>
            </a:pPr>
            <a:endParaRPr lang="en-US" sz="4000" dirty="0" smtClean="0">
              <a:latin typeface="FontAwesome" pitchFamily="2" charset="0"/>
            </a:endParaRPr>
          </a:p>
        </p:txBody>
      </p:sp>
      <p:sp>
        <p:nvSpPr>
          <p:cNvPr id="15" name="Down Arrow Callout 14"/>
          <p:cNvSpPr/>
          <p:nvPr userDrawn="1"/>
        </p:nvSpPr>
        <p:spPr>
          <a:xfrm>
            <a:off x="4628355" y="1067938"/>
            <a:ext cx="2007972" cy="1996875"/>
          </a:xfrm>
          <a:prstGeom prst="downArrowCallout">
            <a:avLst>
              <a:gd name="adj1" fmla="val 23554"/>
              <a:gd name="adj2" fmla="val 10346"/>
              <a:gd name="adj3" fmla="val 10003"/>
              <a:gd name="adj4" fmla="val 89997"/>
            </a:avLst>
          </a:prstGeom>
          <a:solidFill>
            <a:schemeClr val="accent3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ct val="20000"/>
              </a:spcBef>
              <a:defRPr/>
            </a:pPr>
            <a:r>
              <a:rPr lang="en-US" sz="1000" dirty="0" smtClean="0"/>
              <a:t> </a:t>
            </a:r>
            <a:endParaRPr lang="en-US" sz="1000" dirty="0" smtClean="0"/>
          </a:p>
        </p:txBody>
      </p:sp>
      <p:sp>
        <p:nvSpPr>
          <p:cNvPr id="17" name="Up Arrow Callout 16"/>
          <p:cNvSpPr/>
          <p:nvPr userDrawn="1"/>
        </p:nvSpPr>
        <p:spPr>
          <a:xfrm>
            <a:off x="6759814" y="2488743"/>
            <a:ext cx="2007972" cy="2016245"/>
          </a:xfrm>
          <a:prstGeom prst="upArrowCallout">
            <a:avLst>
              <a:gd name="adj1" fmla="val 25000"/>
              <a:gd name="adj2" fmla="val 9346"/>
              <a:gd name="adj3" fmla="val 11156"/>
              <a:gd name="adj4" fmla="val 88844"/>
            </a:avLst>
          </a:prstGeom>
          <a:solidFill>
            <a:schemeClr val="accent4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20000"/>
              </a:spcBef>
              <a:defRPr/>
            </a:pPr>
            <a:br>
              <a:rPr lang="en-US" sz="6000" dirty="0" smtClean="0">
                <a:latin typeface="FontAwesome" pitchFamily="2" charset="0"/>
              </a:rPr>
            </a:br>
            <a:endParaRPr lang="en-US" sz="1200" b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0" name="Flowchart: Off-page Connector 29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lide Number Placeholder 4"/>
          <p:cNvSpPr>
            <a:spLocks noGrp="1"/>
          </p:cNvSpPr>
          <p:nvPr>
            <p:ph type="sldNum" sz="quarter" idx="14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7" grpId="0" animBg="1"/>
      <p:bldP spid="32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Picture with three Colu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lowchart: Off-page Connector 29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lide Number Placeholder 4"/>
          <p:cNvSpPr>
            <a:spLocks noGrp="1"/>
          </p:cNvSpPr>
          <p:nvPr>
            <p:ph type="sldNum" sz="quarter" idx="14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14" name="Down Arrow Callout 13"/>
          <p:cNvSpPr/>
          <p:nvPr userDrawn="1"/>
        </p:nvSpPr>
        <p:spPr>
          <a:xfrm>
            <a:off x="4644938" y="1246790"/>
            <a:ext cx="1854144" cy="3225991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9"/>
            </a:avLst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Down Arrow Callout 15"/>
          <p:cNvSpPr/>
          <p:nvPr userDrawn="1"/>
        </p:nvSpPr>
        <p:spPr>
          <a:xfrm>
            <a:off x="2654745" y="1246790"/>
            <a:ext cx="1854144" cy="3225991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9"/>
            </a:avLst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own Arrow Callout 18"/>
          <p:cNvSpPr/>
          <p:nvPr userDrawn="1"/>
        </p:nvSpPr>
        <p:spPr>
          <a:xfrm>
            <a:off x="6635132" y="1246790"/>
            <a:ext cx="1854144" cy="3225991"/>
          </a:xfrm>
          <a:prstGeom prst="downArrowCallout">
            <a:avLst>
              <a:gd name="adj1" fmla="val 25000"/>
              <a:gd name="adj2" fmla="val 6698"/>
              <a:gd name="adj3" fmla="val 4369"/>
              <a:gd name="adj4" fmla="val 97489"/>
            </a:avLst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664552" y="1246789"/>
            <a:ext cx="1854144" cy="3225991"/>
          </a:xfrm>
          <a:prstGeom prst="downArrowCallout">
            <a:avLst>
              <a:gd name="adj1" fmla="val 26120"/>
              <a:gd name="adj2" fmla="val 6382"/>
              <a:gd name="adj3" fmla="val 5273"/>
              <a:gd name="adj4" fmla="val 96969"/>
            </a:avLst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6" grpId="0" animBg="1"/>
      <p:bldP spid="19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ulom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9" name="Flowchart: Off-page Connector 8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lide Number Placeholder 4"/>
          <p:cNvSpPr txBox="1"/>
          <p:nvPr userDrawn="1"/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1031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136B7D2-B98C-44FD-8D04-7EC62A564975}" type="slidenum">
              <a:rPr kumimoji="0" lang="en-US" sz="10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672068" y="1086667"/>
            <a:ext cx="3685064" cy="2304279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4789250" y="1084242"/>
            <a:ext cx="3682682" cy="2306705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Off-page Connector 4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Off-page Connector 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Sma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3891241" y="1257546"/>
            <a:ext cx="1361372" cy="1361054"/>
          </a:xfrm>
          <a:prstGeom prst="ellipse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3998" cy="1938073"/>
          </a:xfrm>
          <a:prstGeom prst="rect">
            <a:avLst/>
          </a:prstGeom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Click to insert your image here !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Off-page Connector 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2843790" y="406017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r">
              <a:defRPr sz="20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367790" y="758008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r">
              <a:buNone/>
              <a:defRPr sz="105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4780"/>
            <a:ext cx="7886700" cy="644842"/>
          </a:xfrm>
          <a:prstGeom prst="rect">
            <a:avLst/>
          </a:prstGeom>
        </p:spPr>
        <p:txBody>
          <a:bodyPr lIns="68580" tIns="34290" rIns="68580" bIns="34290">
            <a:normAutofit/>
          </a:bodyPr>
          <a:lstStyle>
            <a:lvl1pPr algn="ctr">
              <a:defRPr sz="3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89C1C7EA-A73E-43A9-911B-451D2BED6E57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rot="16200000">
            <a:off x="4572000" y="508541"/>
            <a:ext cx="0" cy="405000"/>
          </a:xfrm>
          <a:prstGeom prst="line">
            <a:avLst/>
          </a:prstGeom>
          <a:ln w="25400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46770" y="297180"/>
            <a:ext cx="48006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A01570A-8480-497D-96D4-D725A6D7C6AA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04530" y="1332971"/>
            <a:ext cx="1492222" cy="149187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765393" y="1332971"/>
            <a:ext cx="1492222" cy="1491874"/>
          </a:xfrm>
          <a:prstGeom prst="ellipse">
            <a:avLst/>
          </a:prstGeom>
          <a:ln w="28575">
            <a:solidFill>
              <a:schemeClr val="accent2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4783516" y="1332971"/>
            <a:ext cx="1492222" cy="1491874"/>
          </a:xfrm>
          <a:prstGeom prst="ellipse">
            <a:avLst/>
          </a:prstGeom>
          <a:ln w="28575">
            <a:solidFill>
              <a:schemeClr val="accent3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6790893" y="1332971"/>
            <a:ext cx="1492222" cy="1491874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04530" y="1332971"/>
            <a:ext cx="1492222" cy="149187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765393" y="1332971"/>
            <a:ext cx="1492222" cy="1491874"/>
          </a:xfrm>
          <a:prstGeom prst="roundRect">
            <a:avLst/>
          </a:prstGeom>
          <a:ln w="28575">
            <a:solidFill>
              <a:schemeClr val="accent2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4783516" y="1332971"/>
            <a:ext cx="1492222" cy="1491874"/>
          </a:xfrm>
          <a:prstGeom prst="roundRect">
            <a:avLst/>
          </a:prstGeom>
          <a:ln w="28575">
            <a:solidFill>
              <a:schemeClr val="accent3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6790893" y="1332971"/>
            <a:ext cx="1492222" cy="1491874"/>
          </a:xfrm>
          <a:prstGeom prst="roundRect">
            <a:avLst/>
          </a:prstGeom>
          <a:ln w="28575">
            <a:solidFill>
              <a:schemeClr val="accent4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75042" y="1332970"/>
            <a:ext cx="2433209" cy="2445235"/>
          </a:xfrm>
          <a:prstGeom prst="roundRect">
            <a:avLst>
              <a:gd name="adj" fmla="val 8446"/>
            </a:avLst>
          </a:prstGeom>
          <a:ln w="28575">
            <a:solidFill>
              <a:schemeClr val="accent2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74535" y="1116457"/>
            <a:ext cx="1354706" cy="1354390"/>
          </a:xfrm>
          <a:prstGeom prst="roundRect">
            <a:avLst>
              <a:gd name="adj" fmla="val 11041"/>
            </a:avLst>
          </a:prstGeom>
          <a:ln w="28575">
            <a:solidFill>
              <a:schemeClr val="accent1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917858" y="1116457"/>
            <a:ext cx="1354706" cy="1354390"/>
          </a:xfrm>
          <a:prstGeom prst="roundRect">
            <a:avLst>
              <a:gd name="adj" fmla="val 13151"/>
            </a:avLst>
          </a:prstGeom>
          <a:ln w="28575">
            <a:solidFill>
              <a:schemeClr val="accent2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3461181" y="1116457"/>
            <a:ext cx="1354706" cy="1354390"/>
          </a:xfrm>
          <a:prstGeom prst="roundRect">
            <a:avLst>
              <a:gd name="adj" fmla="val 11744"/>
            </a:avLst>
          </a:prstGeom>
          <a:ln w="28575">
            <a:solidFill>
              <a:schemeClr val="accent3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5006192" y="1116457"/>
            <a:ext cx="1354706" cy="1354390"/>
          </a:xfrm>
          <a:prstGeom prst="roundRect">
            <a:avLst>
              <a:gd name="adj" fmla="val 7524"/>
            </a:avLst>
          </a:prstGeom>
          <a:ln w="28575">
            <a:solidFill>
              <a:schemeClr val="accent4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3169669" y="1307178"/>
            <a:ext cx="1354706" cy="1354390"/>
          </a:xfrm>
          <a:prstGeom prst="roundRect">
            <a:avLst>
              <a:gd name="adj" fmla="val 11744"/>
            </a:avLst>
          </a:prstGeom>
          <a:ln w="28575">
            <a:solidFill>
              <a:schemeClr val="accent3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630151" y="1307178"/>
            <a:ext cx="1354706" cy="1354390"/>
          </a:xfrm>
          <a:prstGeom prst="roundRect">
            <a:avLst>
              <a:gd name="adj" fmla="val 7524"/>
            </a:avLst>
          </a:prstGeom>
          <a:ln w="28575">
            <a:solidFill>
              <a:schemeClr val="accent4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Off-page Connector 16"/>
          <p:cNvSpPr/>
          <p:nvPr userDrawn="1"/>
        </p:nvSpPr>
        <p:spPr>
          <a:xfrm rot="5400000">
            <a:off x="8760966" y="4685355"/>
            <a:ext cx="341769" cy="424295"/>
          </a:xfrm>
          <a:prstGeom prst="flowChartOffpageConnector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8732404" y="4755650"/>
            <a:ext cx="457681" cy="274637"/>
          </a:xfrm>
          <a:prstGeom prst="rect">
            <a:avLst/>
          </a:prstGeom>
        </p:spPr>
        <p:txBody>
          <a:bodyPr anchor="ctr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136B7D2-B98C-44FD-8D04-7EC62A564975}" type="slidenum">
              <a:rPr lang="en-US" smtClean="0"/>
            </a:fld>
            <a:endParaRPr 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2697518" y="2405288"/>
            <a:ext cx="973180" cy="972954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043914" y="1033042"/>
            <a:ext cx="973180" cy="972954"/>
          </a:xfrm>
          <a:prstGeom prst="ellipse">
            <a:avLst/>
          </a:prstGeom>
          <a:ln w="28575">
            <a:solidFill>
              <a:schemeClr val="accent2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418560" y="2398767"/>
            <a:ext cx="973180" cy="972954"/>
          </a:xfrm>
          <a:prstGeom prst="ellipse">
            <a:avLst/>
          </a:prstGeom>
          <a:ln w="28575">
            <a:solidFill>
              <a:schemeClr val="accent3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049373" y="3759287"/>
            <a:ext cx="973180" cy="972954"/>
          </a:xfrm>
          <a:prstGeom prst="ellipse">
            <a:avLst/>
          </a:prstGeom>
          <a:ln w="28575">
            <a:solidFill>
              <a:schemeClr val="accent4"/>
            </a:solidFill>
          </a:ln>
        </p:spPr>
        <p:txBody>
          <a:bodyPr anchor="t"/>
          <a:lstStyle>
            <a:lvl1pPr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752600" y="267471"/>
            <a:ext cx="5638800" cy="353524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defRPr sz="2400" b="1" baseline="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14600" y="619462"/>
            <a:ext cx="4114800" cy="200746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0" indent="0" algn="ctr">
              <a:buNone/>
              <a:defRPr sz="1200" b="1" i="0" baseline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Subtext Goes Here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4" Type="http://schemas.openxmlformats.org/officeDocument/2006/relationships/theme" Target="../theme/theme1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5"/>
          <p:cNvCxnSpPr/>
          <p:nvPr userDrawn="1"/>
        </p:nvCxnSpPr>
        <p:spPr>
          <a:xfrm rot="16200000">
            <a:off x="4572000" y="508541"/>
            <a:ext cx="0" cy="405000"/>
          </a:xfrm>
          <a:prstGeom prst="line">
            <a:avLst/>
          </a:prstGeom>
          <a:ln w="25400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</p:sldLayoutIdLst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50"/>
          <p:cNvCxnSpPr>
            <a:stCxn id="7" idx="1"/>
          </p:cNvCxnSpPr>
          <p:nvPr/>
        </p:nvCxnSpPr>
        <p:spPr>
          <a:xfrm flipH="1">
            <a:off x="136115" y="2705000"/>
            <a:ext cx="6699885" cy="13335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996315" y="2139950"/>
            <a:ext cx="120650" cy="5384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收住老年人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674085" y="3065045"/>
            <a:ext cx="2540" cy="853440"/>
          </a:xfrm>
          <a:prstGeom prst="line">
            <a:avLst/>
          </a:prstGeom>
          <a:ln w="25400" cap="rnd">
            <a:solidFill>
              <a:schemeClr val="accent2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2797252" y="3090215"/>
            <a:ext cx="8890" cy="379095"/>
          </a:xfrm>
          <a:prstGeom prst="line">
            <a:avLst/>
          </a:prstGeom>
          <a:ln w="25400" cap="rnd">
            <a:solidFill>
              <a:schemeClr val="accent3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4021384" y="3043455"/>
            <a:ext cx="0" cy="1371600"/>
          </a:xfrm>
          <a:prstGeom prst="line">
            <a:avLst/>
          </a:prstGeom>
          <a:ln w="25400" cap="rnd">
            <a:solidFill>
              <a:schemeClr val="accent4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flipH="1" flipV="1">
            <a:off x="7650111" y="3378100"/>
            <a:ext cx="6350" cy="965200"/>
          </a:xfrm>
          <a:prstGeom prst="line">
            <a:avLst/>
          </a:prstGeom>
          <a:ln w="25400" cap="rnd">
            <a:solidFill>
              <a:schemeClr val="accent6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le 1"/>
          <p:cNvSpPr>
            <a:spLocks noGrp="1"/>
          </p:cNvSpPr>
          <p:nvPr>
            <p:ph type="title"/>
          </p:nvPr>
        </p:nvSpPr>
        <p:spPr>
          <a:xfrm>
            <a:off x="589915" y="-19651"/>
            <a:ext cx="7886700" cy="644842"/>
          </a:xfrm>
        </p:spPr>
        <p:txBody>
          <a:bodyPr/>
          <a:lstStyle/>
          <a:p>
            <a:pPr algn="ctr"/>
            <a:r>
              <a:rPr lang="zh-CN" altLang="en-US" sz="3000" dirty="0" smtClean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rPr>
              <a:t>长春市养老机构备案管理工作流程图</a:t>
            </a:r>
            <a:endParaRPr lang="zh-CN" altLang="en-US" sz="3000" dirty="0" smtClean="0">
              <a:solidFill>
                <a:schemeClr val="tx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" name="TextBox 82"/>
          <p:cNvSpPr txBox="1"/>
          <p:nvPr/>
        </p:nvSpPr>
        <p:spPr>
          <a:xfrm>
            <a:off x="1546225" y="3284855"/>
            <a:ext cx="93345" cy="3441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材</a:t>
            </a:r>
            <a:endParaRPr lang="zh-CN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料</a:t>
            </a:r>
            <a:endParaRPr lang="zh-CN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TextBox 82"/>
          <p:cNvSpPr txBox="1"/>
          <p:nvPr/>
        </p:nvSpPr>
        <p:spPr>
          <a:xfrm>
            <a:off x="2094230" y="2143125"/>
            <a:ext cx="149225" cy="5384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三要件齐全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10" name="TextBox 82"/>
          <p:cNvSpPr txBox="1"/>
          <p:nvPr/>
        </p:nvSpPr>
        <p:spPr>
          <a:xfrm>
            <a:off x="2229485" y="2746375"/>
            <a:ext cx="102870" cy="322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 </a:t>
            </a:r>
            <a:r>
              <a:rPr lang="zh-CN" altLang="en-US" sz="7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即时</a:t>
            </a:r>
            <a:endParaRPr lang="zh-CN" altLang="en-US" sz="7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TextBox 82"/>
          <p:cNvSpPr txBox="1"/>
          <p:nvPr/>
        </p:nvSpPr>
        <p:spPr>
          <a:xfrm>
            <a:off x="3347720" y="2745105"/>
            <a:ext cx="165100" cy="645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</a:t>
            </a: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个工作日内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TextBox 82"/>
          <p:cNvSpPr txBox="1"/>
          <p:nvPr/>
        </p:nvSpPr>
        <p:spPr>
          <a:xfrm>
            <a:off x="4512310" y="2781935"/>
            <a:ext cx="137160" cy="645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 </a:t>
            </a: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个工作日内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9" name="TextBox 82"/>
          <p:cNvSpPr txBox="1"/>
          <p:nvPr/>
        </p:nvSpPr>
        <p:spPr>
          <a:xfrm>
            <a:off x="1705610" y="3121025"/>
            <a:ext cx="107950" cy="322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不齐全</a:t>
            </a:r>
            <a:endParaRPr lang="zh-CN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</p:txBody>
      </p:sp>
      <p:sp>
        <p:nvSpPr>
          <p:cNvPr id="90" name="TextBox 82"/>
          <p:cNvSpPr txBox="1"/>
          <p:nvPr/>
        </p:nvSpPr>
        <p:spPr>
          <a:xfrm>
            <a:off x="1704340" y="3500120"/>
            <a:ext cx="172720" cy="322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不规范</a:t>
            </a:r>
            <a:endParaRPr lang="zh-CN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</p:txBody>
      </p:sp>
      <p:cxnSp>
        <p:nvCxnSpPr>
          <p:cNvPr id="93" name="Straight Connector 57"/>
          <p:cNvCxnSpPr/>
          <p:nvPr/>
        </p:nvCxnSpPr>
        <p:spPr>
          <a:xfrm>
            <a:off x="2805507" y="3772205"/>
            <a:ext cx="6350" cy="493395"/>
          </a:xfrm>
          <a:prstGeom prst="line">
            <a:avLst/>
          </a:prstGeom>
          <a:ln w="19050" cap="rnd">
            <a:solidFill>
              <a:schemeClr val="accent3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82"/>
          <p:cNvSpPr txBox="1"/>
          <p:nvPr/>
        </p:nvSpPr>
        <p:spPr>
          <a:xfrm>
            <a:off x="2670175" y="3860800"/>
            <a:ext cx="79375" cy="322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不准确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200" name="Straight Connector 199"/>
          <p:cNvCxnSpPr/>
          <p:nvPr/>
        </p:nvCxnSpPr>
        <p:spPr>
          <a:xfrm>
            <a:off x="2225675" y="3623310"/>
            <a:ext cx="236855" cy="0"/>
          </a:xfrm>
          <a:prstGeom prst="line">
            <a:avLst/>
          </a:prstGeom>
          <a:ln w="19050" cap="rnd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/>
          <p:cNvCxnSpPr/>
          <p:nvPr/>
        </p:nvCxnSpPr>
        <p:spPr>
          <a:xfrm flipH="1">
            <a:off x="2229546" y="4417836"/>
            <a:ext cx="228600" cy="1905"/>
          </a:xfrm>
          <a:prstGeom prst="line">
            <a:avLst/>
          </a:prstGeom>
          <a:ln w="1905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82"/>
          <p:cNvSpPr txBox="1"/>
          <p:nvPr/>
        </p:nvSpPr>
        <p:spPr>
          <a:xfrm rot="16200000">
            <a:off x="2030095" y="3968115"/>
            <a:ext cx="645795" cy="107315"/>
          </a:xfrm>
          <a:prstGeom prst="rect">
            <a:avLst/>
          </a:prstGeom>
          <a:noFill/>
        </p:spPr>
        <p:txBody>
          <a:bodyPr vert="vert"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 </a:t>
            </a: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个工作日内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98" name="Straight Connector 57"/>
          <p:cNvCxnSpPr/>
          <p:nvPr/>
        </p:nvCxnSpPr>
        <p:spPr>
          <a:xfrm>
            <a:off x="2801697" y="1775130"/>
            <a:ext cx="0" cy="602615"/>
          </a:xfrm>
          <a:prstGeom prst="line">
            <a:avLst/>
          </a:prstGeom>
          <a:ln w="25400" cap="flat">
            <a:solidFill>
              <a:schemeClr val="accent3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82"/>
          <p:cNvSpPr txBox="1"/>
          <p:nvPr/>
        </p:nvSpPr>
        <p:spPr>
          <a:xfrm>
            <a:off x="2643505" y="1992630"/>
            <a:ext cx="123825" cy="23622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签</a:t>
            </a:r>
            <a:endParaRPr lang="zh-CN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ea typeface="宋体" panose="02010600030101010101" pitchFamily="2" charset="-122"/>
              </a:rPr>
              <a:t>领</a:t>
            </a:r>
            <a:endParaRPr lang="zh-CN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ea typeface="宋体" panose="02010600030101010101" pitchFamily="2" charset="-122"/>
            </a:endParaRPr>
          </a:p>
        </p:txBody>
      </p:sp>
      <p:cxnSp>
        <p:nvCxnSpPr>
          <p:cNvPr id="101" name="Straight Connector 81"/>
          <p:cNvCxnSpPr/>
          <p:nvPr/>
        </p:nvCxnSpPr>
        <p:spPr>
          <a:xfrm>
            <a:off x="1130524" y="2716316"/>
            <a:ext cx="186055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81"/>
          <p:cNvCxnSpPr/>
          <p:nvPr/>
        </p:nvCxnSpPr>
        <p:spPr>
          <a:xfrm>
            <a:off x="2273524" y="2716316"/>
            <a:ext cx="186055" cy="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81"/>
          <p:cNvCxnSpPr/>
          <p:nvPr/>
        </p:nvCxnSpPr>
        <p:spPr>
          <a:xfrm>
            <a:off x="3490819" y="2715046"/>
            <a:ext cx="186055" cy="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81"/>
          <p:cNvCxnSpPr/>
          <p:nvPr/>
        </p:nvCxnSpPr>
        <p:spPr>
          <a:xfrm flipV="1">
            <a:off x="4677634" y="4009811"/>
            <a:ext cx="203200" cy="1905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81"/>
          <p:cNvCxnSpPr/>
          <p:nvPr/>
        </p:nvCxnSpPr>
        <p:spPr>
          <a:xfrm>
            <a:off x="5596479" y="2710601"/>
            <a:ext cx="186055" cy="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82"/>
          <p:cNvSpPr txBox="1"/>
          <p:nvPr/>
        </p:nvSpPr>
        <p:spPr>
          <a:xfrm>
            <a:off x="4093210" y="3591560"/>
            <a:ext cx="151765" cy="365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合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格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1" name="TextBox 82"/>
          <p:cNvSpPr txBox="1"/>
          <p:nvPr/>
        </p:nvSpPr>
        <p:spPr>
          <a:xfrm>
            <a:off x="5020310" y="3316605"/>
            <a:ext cx="133985" cy="3651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合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defTabSz="914400">
              <a:spcBef>
                <a:spcPct val="20000"/>
              </a:spcBef>
              <a:defRPr/>
            </a:pP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格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2" name="TextBox 82"/>
          <p:cNvSpPr txBox="1"/>
          <p:nvPr/>
        </p:nvSpPr>
        <p:spPr>
          <a:xfrm rot="16200000">
            <a:off x="4926330" y="3433445"/>
            <a:ext cx="645795" cy="107315"/>
          </a:xfrm>
          <a:prstGeom prst="rect">
            <a:avLst/>
          </a:prstGeom>
          <a:noFill/>
        </p:spPr>
        <p:txBody>
          <a:bodyPr vert="vert"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 </a:t>
            </a: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个工作日内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4" name="TextBox 82"/>
          <p:cNvSpPr txBox="1"/>
          <p:nvPr/>
        </p:nvSpPr>
        <p:spPr>
          <a:xfrm>
            <a:off x="5480685" y="3633470"/>
            <a:ext cx="114300" cy="32258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不合格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5" name="TextBox 82"/>
          <p:cNvSpPr txBox="1"/>
          <p:nvPr/>
        </p:nvSpPr>
        <p:spPr>
          <a:xfrm>
            <a:off x="5557520" y="4069715"/>
            <a:ext cx="137160" cy="645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>
                    <a:lumMod val="65000"/>
                    <a:lumOff val="35000"/>
                  </a:schemeClr>
                </a:solidFill>
                <a:ea typeface="宋体" panose="02010600030101010101" pitchFamily="2" charset="-122"/>
              </a:rPr>
              <a:t> </a:t>
            </a: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</a:t>
            </a: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个工作日内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118" name="Straight Connector 81"/>
          <p:cNvCxnSpPr/>
          <p:nvPr/>
        </p:nvCxnSpPr>
        <p:spPr>
          <a:xfrm>
            <a:off x="5463129" y="4010446"/>
            <a:ext cx="190500" cy="127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81"/>
          <p:cNvCxnSpPr/>
          <p:nvPr/>
        </p:nvCxnSpPr>
        <p:spPr>
          <a:xfrm flipV="1">
            <a:off x="5168489" y="3064931"/>
            <a:ext cx="3175" cy="790575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82"/>
          <p:cNvSpPr txBox="1"/>
          <p:nvPr/>
        </p:nvSpPr>
        <p:spPr>
          <a:xfrm>
            <a:off x="1120775" y="2738120"/>
            <a:ext cx="106680" cy="64579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个工作日内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135890" y="2733040"/>
            <a:ext cx="309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cxnSp>
        <p:nvCxnSpPr>
          <p:cNvPr id="123" name="Straight Connector 50"/>
          <p:cNvCxnSpPr>
            <a:stCxn id="40" idx="0"/>
          </p:cNvCxnSpPr>
          <p:nvPr/>
        </p:nvCxnSpPr>
        <p:spPr>
          <a:xfrm flipH="1" flipV="1">
            <a:off x="1649320" y="1365785"/>
            <a:ext cx="15875" cy="1040765"/>
          </a:xfrm>
          <a:prstGeom prst="line">
            <a:avLst/>
          </a:prstGeom>
          <a:ln w="25400" cap="rnd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50"/>
          <p:cNvCxnSpPr/>
          <p:nvPr/>
        </p:nvCxnSpPr>
        <p:spPr>
          <a:xfrm flipH="1">
            <a:off x="1268320" y="2128420"/>
            <a:ext cx="776605" cy="0"/>
          </a:xfrm>
          <a:prstGeom prst="line">
            <a:avLst/>
          </a:prstGeom>
          <a:ln w="25400" cap="rnd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50"/>
          <p:cNvCxnSpPr/>
          <p:nvPr/>
        </p:nvCxnSpPr>
        <p:spPr>
          <a:xfrm flipV="1">
            <a:off x="2043655" y="1837590"/>
            <a:ext cx="3175" cy="290830"/>
          </a:xfrm>
          <a:prstGeom prst="line">
            <a:avLst/>
          </a:prstGeom>
          <a:ln w="25400" cap="rnd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50"/>
          <p:cNvCxnSpPr/>
          <p:nvPr/>
        </p:nvCxnSpPr>
        <p:spPr>
          <a:xfrm flipV="1">
            <a:off x="1272765" y="1833780"/>
            <a:ext cx="0" cy="294640"/>
          </a:xfrm>
          <a:prstGeom prst="line">
            <a:avLst/>
          </a:prstGeom>
          <a:ln w="25400" cap="rnd">
            <a:solidFill>
              <a:schemeClr val="accent2"/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61"/>
          <p:cNvCxnSpPr/>
          <p:nvPr/>
        </p:nvCxnSpPr>
        <p:spPr>
          <a:xfrm>
            <a:off x="3808659" y="3633370"/>
            <a:ext cx="212725" cy="0"/>
          </a:xfrm>
          <a:prstGeom prst="line">
            <a:avLst/>
          </a:prstGeom>
          <a:ln w="25400" cap="rnd">
            <a:solidFill>
              <a:schemeClr val="accent4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61"/>
          <p:cNvCxnSpPr/>
          <p:nvPr/>
        </p:nvCxnSpPr>
        <p:spPr>
          <a:xfrm>
            <a:off x="4021384" y="4011830"/>
            <a:ext cx="245110" cy="5715"/>
          </a:xfrm>
          <a:prstGeom prst="line">
            <a:avLst/>
          </a:prstGeom>
          <a:ln w="25400" cap="rnd">
            <a:solidFill>
              <a:schemeClr val="accent4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61"/>
          <p:cNvCxnSpPr/>
          <p:nvPr/>
        </p:nvCxnSpPr>
        <p:spPr>
          <a:xfrm>
            <a:off x="3808659" y="4415055"/>
            <a:ext cx="212725" cy="0"/>
          </a:xfrm>
          <a:prstGeom prst="line">
            <a:avLst/>
          </a:prstGeom>
          <a:ln w="25400" cap="rnd">
            <a:solidFill>
              <a:schemeClr val="accent4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81"/>
          <p:cNvCxnSpPr/>
          <p:nvPr/>
        </p:nvCxnSpPr>
        <p:spPr>
          <a:xfrm flipV="1">
            <a:off x="6101939" y="3064931"/>
            <a:ext cx="1905" cy="77851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81"/>
          <p:cNvCxnSpPr/>
          <p:nvPr/>
        </p:nvCxnSpPr>
        <p:spPr>
          <a:xfrm>
            <a:off x="4628104" y="2712506"/>
            <a:ext cx="186055" cy="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50"/>
          <p:cNvCxnSpPr/>
          <p:nvPr/>
        </p:nvCxnSpPr>
        <p:spPr>
          <a:xfrm flipH="1" flipV="1">
            <a:off x="7641180" y="1180365"/>
            <a:ext cx="3175" cy="89281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50"/>
          <p:cNvCxnSpPr/>
          <p:nvPr/>
        </p:nvCxnSpPr>
        <p:spPr>
          <a:xfrm flipV="1">
            <a:off x="6652485" y="1611530"/>
            <a:ext cx="0" cy="2306955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71"/>
          <p:cNvCxnSpPr/>
          <p:nvPr/>
        </p:nvCxnSpPr>
        <p:spPr>
          <a:xfrm flipH="1">
            <a:off x="7660271" y="3384450"/>
            <a:ext cx="290830" cy="0"/>
          </a:xfrm>
          <a:prstGeom prst="line">
            <a:avLst/>
          </a:prstGeom>
          <a:ln w="25400" cap="rnd">
            <a:solidFill>
              <a:schemeClr val="accent6"/>
            </a:solidFill>
            <a:prstDash val="solid"/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Straight Connector 71"/>
          <p:cNvCxnSpPr/>
          <p:nvPr/>
        </p:nvCxnSpPr>
        <p:spPr>
          <a:xfrm flipH="1">
            <a:off x="7661541" y="4349650"/>
            <a:ext cx="302895" cy="0"/>
          </a:xfrm>
          <a:prstGeom prst="line">
            <a:avLst/>
          </a:prstGeom>
          <a:ln w="25400" cap="rnd">
            <a:solidFill>
              <a:schemeClr val="accent6"/>
            </a:solidFill>
            <a:prstDash val="solid"/>
            <a:miter lim="800000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50"/>
          <p:cNvCxnSpPr>
            <a:stCxn id="14" idx="1"/>
          </p:cNvCxnSpPr>
          <p:nvPr/>
        </p:nvCxnSpPr>
        <p:spPr>
          <a:xfrm flipH="1">
            <a:off x="7641180" y="1181635"/>
            <a:ext cx="206375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50"/>
          <p:cNvCxnSpPr/>
          <p:nvPr/>
        </p:nvCxnSpPr>
        <p:spPr>
          <a:xfrm flipH="1">
            <a:off x="6652485" y="1611530"/>
            <a:ext cx="217170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0"/>
          <p:cNvCxnSpPr/>
          <p:nvPr/>
        </p:nvCxnSpPr>
        <p:spPr>
          <a:xfrm flipH="1" flipV="1">
            <a:off x="7644355" y="2073175"/>
            <a:ext cx="362585" cy="5715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0"/>
          <p:cNvCxnSpPr/>
          <p:nvPr/>
        </p:nvCxnSpPr>
        <p:spPr>
          <a:xfrm flipH="1">
            <a:off x="7649435" y="2520850"/>
            <a:ext cx="255270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50"/>
          <p:cNvCxnSpPr/>
          <p:nvPr/>
        </p:nvCxnSpPr>
        <p:spPr>
          <a:xfrm flipV="1">
            <a:off x="7641180" y="2517675"/>
            <a:ext cx="0" cy="405765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50"/>
          <p:cNvCxnSpPr/>
          <p:nvPr/>
        </p:nvCxnSpPr>
        <p:spPr>
          <a:xfrm flipH="1">
            <a:off x="7451950" y="2705000"/>
            <a:ext cx="189230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99"/>
          <p:cNvSpPr/>
          <p:nvPr/>
        </p:nvSpPr>
        <p:spPr>
          <a:xfrm>
            <a:off x="7847330" y="1048385"/>
            <a:ext cx="1153160" cy="26670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抄报相关部门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5" name="Rounded Rectangle 99"/>
          <p:cNvSpPr/>
          <p:nvPr/>
        </p:nvSpPr>
        <p:spPr>
          <a:xfrm>
            <a:off x="7853680" y="1493520"/>
            <a:ext cx="1146810" cy="26670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责令停业整顿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6" name="Rounded Rectangle 99"/>
          <p:cNvSpPr/>
          <p:nvPr/>
        </p:nvSpPr>
        <p:spPr>
          <a:xfrm>
            <a:off x="7853680" y="1948180"/>
            <a:ext cx="1149350" cy="26670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申请法院强制执行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7" name="Rounded Rectangle 99"/>
          <p:cNvSpPr/>
          <p:nvPr/>
        </p:nvSpPr>
        <p:spPr>
          <a:xfrm>
            <a:off x="7853680" y="2387600"/>
            <a:ext cx="1147445" cy="26670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责令改正、警告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59" name="Rounded Rectangle 99"/>
          <p:cNvSpPr/>
          <p:nvPr/>
        </p:nvSpPr>
        <p:spPr>
          <a:xfrm>
            <a:off x="7859395" y="3230880"/>
            <a:ext cx="1141730" cy="30734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不享受财政资金扶持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60" name="Rounded Rectangle 99"/>
          <p:cNvSpPr/>
          <p:nvPr/>
        </p:nvSpPr>
        <p:spPr>
          <a:xfrm>
            <a:off x="7870190" y="3720465"/>
            <a:ext cx="1131570" cy="30734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不得承接政府项目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61" name="Rounded Rectangle 99"/>
          <p:cNvSpPr/>
          <p:nvPr/>
        </p:nvSpPr>
        <p:spPr>
          <a:xfrm>
            <a:off x="7867015" y="4209415"/>
            <a:ext cx="1135380" cy="30734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不得参与评级评比试点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5787049" y="2399236"/>
            <a:ext cx="631134" cy="63113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accent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监管</a:t>
            </a:r>
            <a:endParaRPr lang="zh-CN" altLang="en-US" sz="1000" b="1" dirty="0">
              <a:solidFill>
                <a:schemeClr val="accent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16" name="Rounded Rectangle 99"/>
          <p:cNvSpPr/>
          <p:nvPr/>
        </p:nvSpPr>
        <p:spPr>
          <a:xfrm>
            <a:off x="5664200" y="3851910"/>
            <a:ext cx="884555" cy="32512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再次下达不合格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告知书责令改正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4846764" y="2399236"/>
            <a:ext cx="631134" cy="63113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accent5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合格告知书</a:t>
            </a:r>
            <a:endParaRPr lang="zh-CN" altLang="en-US" sz="1000" b="1" dirty="0">
              <a:solidFill>
                <a:schemeClr val="accent5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10" name="Rounded Rectangle 99"/>
          <p:cNvSpPr/>
          <p:nvPr/>
        </p:nvSpPr>
        <p:spPr>
          <a:xfrm>
            <a:off x="4888865" y="3857625"/>
            <a:ext cx="561340" cy="301625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再次检查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08" name="Rounded Rectangle 99"/>
          <p:cNvSpPr/>
          <p:nvPr/>
        </p:nvSpPr>
        <p:spPr>
          <a:xfrm>
            <a:off x="4269740" y="3586480"/>
            <a:ext cx="403225" cy="83693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不合格告知书责令改正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3703912" y="2410666"/>
            <a:ext cx="631134" cy="63113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accent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现场检查</a:t>
            </a:r>
            <a:endParaRPr lang="zh-CN" altLang="en-US" sz="1000" b="1" dirty="0"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06" name="Rounded Rectangle 99"/>
          <p:cNvSpPr/>
          <p:nvPr/>
        </p:nvSpPr>
        <p:spPr>
          <a:xfrm>
            <a:off x="3249295" y="3479800"/>
            <a:ext cx="568325" cy="29083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纳入重点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监管名单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07" name="Rounded Rectangle 99"/>
          <p:cNvSpPr/>
          <p:nvPr/>
        </p:nvSpPr>
        <p:spPr>
          <a:xfrm>
            <a:off x="3252470" y="4271010"/>
            <a:ext cx="565150" cy="295910"/>
          </a:xfrm>
          <a:prstGeom prst="roundRect">
            <a:avLst>
              <a:gd name="adj" fmla="val 1065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抄报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相关部门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95" name="Rounded Rectangle 99"/>
          <p:cNvSpPr/>
          <p:nvPr/>
        </p:nvSpPr>
        <p:spPr>
          <a:xfrm>
            <a:off x="2453005" y="4265295"/>
            <a:ext cx="678815" cy="301625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变更承诺书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92" name="Rounded Rectangle 99"/>
          <p:cNvSpPr/>
          <p:nvPr/>
        </p:nvSpPr>
        <p:spPr>
          <a:xfrm>
            <a:off x="2459990" y="3469005"/>
            <a:ext cx="678815" cy="301625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公示备案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承诺书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2492480" y="2414476"/>
            <a:ext cx="631134" cy="63113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备案回执</a:t>
            </a:r>
            <a:endParaRPr lang="zh-CN" altLang="en-US" sz="1000" b="1" dirty="0"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97" name="Rounded Rectangle 99"/>
          <p:cNvSpPr/>
          <p:nvPr/>
        </p:nvSpPr>
        <p:spPr>
          <a:xfrm>
            <a:off x="2478405" y="1481455"/>
            <a:ext cx="652780" cy="301625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条件告知书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100" name="Rounded Rectangle 99"/>
          <p:cNvSpPr/>
          <p:nvPr/>
        </p:nvSpPr>
        <p:spPr>
          <a:xfrm>
            <a:off x="1331595" y="3918585"/>
            <a:ext cx="678815" cy="31242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指导补正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1349628" y="2406856"/>
            <a:ext cx="631134" cy="631130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accent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备案</a:t>
            </a:r>
            <a:endParaRPr lang="zh-CN" altLang="en-US" sz="1000" b="1" dirty="0"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88" name="Freeform 17"/>
          <p:cNvSpPr/>
          <p:nvPr/>
        </p:nvSpPr>
        <p:spPr bwMode="auto">
          <a:xfrm>
            <a:off x="1768475" y="1477010"/>
            <a:ext cx="530860" cy="341630"/>
          </a:xfrm>
          <a:custGeom>
            <a:avLst/>
            <a:gdLst>
              <a:gd name="T0" fmla="*/ 1016 w 1016"/>
              <a:gd name="T1" fmla="*/ 112 h 224"/>
              <a:gd name="T2" fmla="*/ 892 w 1016"/>
              <a:gd name="T3" fmla="*/ 224 h 224"/>
              <a:gd name="T4" fmla="*/ 124 w 1016"/>
              <a:gd name="T5" fmla="*/ 224 h 224"/>
              <a:gd name="T6" fmla="*/ 0 w 1016"/>
              <a:gd name="T7" fmla="*/ 112 h 224"/>
              <a:gd name="T8" fmla="*/ 124 w 1016"/>
              <a:gd name="T9" fmla="*/ 0 h 224"/>
              <a:gd name="T10" fmla="*/ 892 w 1016"/>
              <a:gd name="T11" fmla="*/ 0 h 224"/>
              <a:gd name="T12" fmla="*/ 1016 w 1016"/>
              <a:gd name="T13" fmla="*/ 11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6" h="224">
                <a:moveTo>
                  <a:pt x="1016" y="112"/>
                </a:moveTo>
                <a:cubicBezTo>
                  <a:pt x="1016" y="174"/>
                  <a:pt x="961" y="224"/>
                  <a:pt x="892" y="224"/>
                </a:cubicBezTo>
                <a:cubicBezTo>
                  <a:pt x="124" y="224"/>
                  <a:pt x="124" y="224"/>
                  <a:pt x="124" y="224"/>
                </a:cubicBezTo>
                <a:cubicBezTo>
                  <a:pt x="55" y="224"/>
                  <a:pt x="0" y="174"/>
                  <a:pt x="0" y="112"/>
                </a:cubicBezTo>
                <a:cubicBezTo>
                  <a:pt x="0" y="50"/>
                  <a:pt x="55" y="0"/>
                  <a:pt x="124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961" y="0"/>
                  <a:pt x="1016" y="50"/>
                  <a:pt x="1016" y="112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/>
          <a:p>
            <a:pPr algn="ctr"/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备案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  <a:p>
            <a:pPr algn="ctr"/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申请书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  <p:sp>
        <p:nvSpPr>
          <p:cNvPr id="24" name="Freeform 17"/>
          <p:cNvSpPr/>
          <p:nvPr/>
        </p:nvSpPr>
        <p:spPr bwMode="auto">
          <a:xfrm>
            <a:off x="1366520" y="1016635"/>
            <a:ext cx="561975" cy="349250"/>
          </a:xfrm>
          <a:custGeom>
            <a:avLst/>
            <a:gdLst>
              <a:gd name="T0" fmla="*/ 1016 w 1016"/>
              <a:gd name="T1" fmla="*/ 112 h 224"/>
              <a:gd name="T2" fmla="*/ 892 w 1016"/>
              <a:gd name="T3" fmla="*/ 224 h 224"/>
              <a:gd name="T4" fmla="*/ 124 w 1016"/>
              <a:gd name="T5" fmla="*/ 224 h 224"/>
              <a:gd name="T6" fmla="*/ 0 w 1016"/>
              <a:gd name="T7" fmla="*/ 112 h 224"/>
              <a:gd name="T8" fmla="*/ 124 w 1016"/>
              <a:gd name="T9" fmla="*/ 0 h 224"/>
              <a:gd name="T10" fmla="*/ 892 w 1016"/>
              <a:gd name="T11" fmla="*/ 0 h 224"/>
              <a:gd name="T12" fmla="*/ 1016 w 1016"/>
              <a:gd name="T13" fmla="*/ 11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6" h="224">
                <a:moveTo>
                  <a:pt x="1016" y="112"/>
                </a:moveTo>
                <a:cubicBezTo>
                  <a:pt x="1016" y="174"/>
                  <a:pt x="961" y="224"/>
                  <a:pt x="892" y="224"/>
                </a:cubicBezTo>
                <a:cubicBezTo>
                  <a:pt x="124" y="224"/>
                  <a:pt x="124" y="224"/>
                  <a:pt x="124" y="224"/>
                </a:cubicBezTo>
                <a:cubicBezTo>
                  <a:pt x="55" y="224"/>
                  <a:pt x="0" y="174"/>
                  <a:pt x="0" y="112"/>
                </a:cubicBezTo>
                <a:cubicBezTo>
                  <a:pt x="0" y="50"/>
                  <a:pt x="55" y="0"/>
                  <a:pt x="124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961" y="0"/>
                  <a:pt x="1016" y="50"/>
                  <a:pt x="1016" y="112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/>
          <a:p>
            <a:pPr algn="ctr"/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登记证书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  <p:sp>
        <p:nvSpPr>
          <p:cNvPr id="121" name="Freeform 17"/>
          <p:cNvSpPr/>
          <p:nvPr/>
        </p:nvSpPr>
        <p:spPr bwMode="auto">
          <a:xfrm>
            <a:off x="1003935" y="1477010"/>
            <a:ext cx="530860" cy="341630"/>
          </a:xfrm>
          <a:custGeom>
            <a:avLst/>
            <a:gdLst>
              <a:gd name="T0" fmla="*/ 1016 w 1016"/>
              <a:gd name="T1" fmla="*/ 112 h 224"/>
              <a:gd name="T2" fmla="*/ 892 w 1016"/>
              <a:gd name="T3" fmla="*/ 224 h 224"/>
              <a:gd name="T4" fmla="*/ 124 w 1016"/>
              <a:gd name="T5" fmla="*/ 224 h 224"/>
              <a:gd name="T6" fmla="*/ 0 w 1016"/>
              <a:gd name="T7" fmla="*/ 112 h 224"/>
              <a:gd name="T8" fmla="*/ 124 w 1016"/>
              <a:gd name="T9" fmla="*/ 0 h 224"/>
              <a:gd name="T10" fmla="*/ 892 w 1016"/>
              <a:gd name="T11" fmla="*/ 0 h 224"/>
              <a:gd name="T12" fmla="*/ 1016 w 1016"/>
              <a:gd name="T13" fmla="*/ 11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6" h="224">
                <a:moveTo>
                  <a:pt x="1016" y="112"/>
                </a:moveTo>
                <a:cubicBezTo>
                  <a:pt x="1016" y="174"/>
                  <a:pt x="961" y="224"/>
                  <a:pt x="892" y="224"/>
                </a:cubicBezTo>
                <a:cubicBezTo>
                  <a:pt x="124" y="224"/>
                  <a:pt x="124" y="224"/>
                  <a:pt x="124" y="224"/>
                </a:cubicBezTo>
                <a:cubicBezTo>
                  <a:pt x="55" y="224"/>
                  <a:pt x="0" y="174"/>
                  <a:pt x="0" y="112"/>
                </a:cubicBezTo>
                <a:cubicBezTo>
                  <a:pt x="0" y="50"/>
                  <a:pt x="55" y="0"/>
                  <a:pt x="124" y="0"/>
                </a:cubicBezTo>
                <a:cubicBezTo>
                  <a:pt x="892" y="0"/>
                  <a:pt x="892" y="0"/>
                  <a:pt x="892" y="0"/>
                </a:cubicBezTo>
                <a:cubicBezTo>
                  <a:pt x="961" y="0"/>
                  <a:pt x="1016" y="50"/>
                  <a:pt x="1016" y="112"/>
                </a:cubicBez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/>
          <a:p>
            <a:pPr algn="ctr"/>
            <a:r>
              <a:rPr lang="zh-CN" altLang="en-US" sz="700" dirty="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备案</a:t>
            </a:r>
            <a:endParaRPr lang="zh-CN" altLang="en-US" sz="700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  <a:p>
            <a:pPr algn="ctr"/>
            <a:r>
              <a:rPr lang="zh-CN" altLang="en-US" sz="7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cs typeface="+mn-ea"/>
                <a:sym typeface="+mn-lt"/>
              </a:rPr>
              <a:t>承诺书</a:t>
            </a:r>
            <a:endParaRPr lang="zh-CN" altLang="en-US" sz="70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  <a:cs typeface="+mn-ea"/>
              <a:sym typeface="+mn-lt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253131" y="2420191"/>
            <a:ext cx="631134" cy="631130"/>
          </a:xfrm>
          <a:prstGeom prst="ellipse">
            <a:avLst/>
          </a:prstGeom>
          <a:solidFill>
            <a:schemeClr val="bg1"/>
          </a:solidFill>
          <a:ln w="76200">
            <a:solidFill>
              <a:srgbClr val="37779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b="1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登记</a:t>
            </a:r>
            <a:endParaRPr lang="zh-CN" altLang="en-US" sz="1000" b="1" dirty="0"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cxnSp>
        <p:nvCxnSpPr>
          <p:cNvPr id="5" name="Straight Connector 50"/>
          <p:cNvCxnSpPr>
            <a:stCxn id="15" idx="1"/>
          </p:cNvCxnSpPr>
          <p:nvPr/>
        </p:nvCxnSpPr>
        <p:spPr>
          <a:xfrm flipH="1">
            <a:off x="7451950" y="1626770"/>
            <a:ext cx="401955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50"/>
          <p:cNvCxnSpPr/>
          <p:nvPr/>
        </p:nvCxnSpPr>
        <p:spPr>
          <a:xfrm flipH="1">
            <a:off x="7646260" y="2919630"/>
            <a:ext cx="211455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99"/>
          <p:cNvSpPr/>
          <p:nvPr/>
        </p:nvSpPr>
        <p:spPr>
          <a:xfrm>
            <a:off x="7853680" y="2802890"/>
            <a:ext cx="1147445" cy="266700"/>
          </a:xfrm>
          <a:prstGeom prst="roundRect">
            <a:avLst>
              <a:gd name="adj" fmla="val 10654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3</a:t>
            </a:r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万以下罚款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cxnSp>
        <p:nvCxnSpPr>
          <p:cNvPr id="25" name="Straight Connector 50"/>
          <p:cNvCxnSpPr/>
          <p:nvPr/>
        </p:nvCxnSpPr>
        <p:spPr>
          <a:xfrm flipH="1">
            <a:off x="6667090" y="3918485"/>
            <a:ext cx="189230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50"/>
          <p:cNvCxnSpPr/>
          <p:nvPr/>
        </p:nvCxnSpPr>
        <p:spPr>
          <a:xfrm flipH="1">
            <a:off x="7465285" y="3902610"/>
            <a:ext cx="383540" cy="0"/>
          </a:xfrm>
          <a:prstGeom prst="line">
            <a:avLst/>
          </a:prstGeom>
          <a:ln w="25400" cap="rnd">
            <a:solidFill>
              <a:schemeClr val="bg1">
                <a:lumMod val="50000"/>
              </a:schemeClr>
            </a:solidFill>
            <a:prstDash val="solid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99"/>
          <p:cNvSpPr/>
          <p:nvPr/>
        </p:nvSpPr>
        <p:spPr>
          <a:xfrm>
            <a:off x="6835775" y="3773170"/>
            <a:ext cx="622300" cy="266700"/>
          </a:xfrm>
          <a:prstGeom prst="roundRect">
            <a:avLst>
              <a:gd name="adj" fmla="val 1065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+mn-ea"/>
              </a:rPr>
              <a:t>联合惩戒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7" name="Rounded Rectangle 99"/>
          <p:cNvSpPr/>
          <p:nvPr/>
        </p:nvSpPr>
        <p:spPr>
          <a:xfrm>
            <a:off x="6835775" y="2571750"/>
            <a:ext cx="615950" cy="266700"/>
          </a:xfrm>
          <a:prstGeom prst="roundRect">
            <a:avLst>
              <a:gd name="adj" fmla="val 1065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  <a:sym typeface="+mn-ea"/>
              </a:rPr>
              <a:t>处罚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3" name="Rounded Rectangle 99"/>
          <p:cNvSpPr/>
          <p:nvPr/>
        </p:nvSpPr>
        <p:spPr>
          <a:xfrm>
            <a:off x="6834505" y="1475105"/>
            <a:ext cx="616585" cy="266700"/>
          </a:xfrm>
          <a:prstGeom prst="roundRect">
            <a:avLst>
              <a:gd name="adj" fmla="val 106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7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华文中宋" panose="02010600040101010101" charset="-122"/>
                <a:ea typeface="华文中宋" panose="02010600040101010101" charset="-122"/>
              </a:rPr>
              <a:t>措施</a:t>
            </a:r>
            <a:endParaRPr lang="zh-CN" altLang="en-US" sz="7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华文中宋" panose="02010600040101010101" charset="-122"/>
              <a:ea typeface="华文中宋" panose="02010600040101010101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4237355" y="670560"/>
            <a:ext cx="591820" cy="17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sp>
        <p:nvSpPr>
          <p:cNvPr id="50" name="矩形 49"/>
          <p:cNvSpPr/>
          <p:nvPr/>
        </p:nvSpPr>
        <p:spPr>
          <a:xfrm>
            <a:off x="8662035" y="4715510"/>
            <a:ext cx="481965" cy="391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cxnSp>
        <p:nvCxnSpPr>
          <p:cNvPr id="201" name="Straight Connector 200"/>
          <p:cNvCxnSpPr/>
          <p:nvPr/>
        </p:nvCxnSpPr>
        <p:spPr>
          <a:xfrm flipV="1">
            <a:off x="2227580" y="3623310"/>
            <a:ext cx="0" cy="791845"/>
          </a:xfrm>
          <a:prstGeom prst="line">
            <a:avLst/>
          </a:prstGeom>
          <a:ln w="19050" cap="rnd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476885" y="357505"/>
            <a:ext cx="507365" cy="24511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1000"/>
              <a:t>附件</a:t>
            </a:r>
            <a:r>
              <a:rPr lang="en-US" altLang="zh-CN" sz="1000"/>
              <a:t>8</a:t>
            </a:r>
            <a:endParaRPr lang="en-US" altLang="zh-CN" sz="1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0"/>
    </mc:Choice>
    <mc:Fallback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500"/>
                            </p:stCondLst>
                            <p:childTnLst>
                              <p:par>
                                <p:cTn id="1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4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8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  <p:bldP spid="40" grpId="0" bldLvl="0" animBg="1"/>
      <p:bldP spid="41" grpId="0" bldLvl="0" animBg="1"/>
      <p:bldP spid="42" grpId="0" bldLvl="0" animBg="1"/>
      <p:bldP spid="54" grpId="0" bldLvl="0" animBg="1"/>
      <p:bldP spid="75" grpId="0" bldLvl="0" animBg="1"/>
    </p:bldLst>
  </p:timing>
</p:sld>
</file>

<file path=ppt/theme/theme1.xml><?xml version="1.0" encoding="utf-8"?>
<a:theme xmlns:a="http://schemas.openxmlformats.org/drawingml/2006/main" name="1_Custom Design">
  <a:themeElements>
    <a:clrScheme name="6_Colored Theme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377790"/>
      </a:accent1>
      <a:accent2>
        <a:srgbClr val="189A80"/>
      </a:accent2>
      <a:accent3>
        <a:srgbClr val="F09C2A"/>
      </a:accent3>
      <a:accent4>
        <a:srgbClr val="D24132"/>
      </a:accent4>
      <a:accent5>
        <a:srgbClr val="564266"/>
      </a:accent5>
      <a:accent6>
        <a:srgbClr val="686868"/>
      </a:accent6>
      <a:hlink>
        <a:srgbClr val="FFFFFF"/>
      </a:hlink>
      <a:folHlink>
        <a:srgbClr val="595959"/>
      </a:folHlink>
    </a:clrScheme>
    <a:fontScheme name="Arial">
      <a:majorFont>
        <a:latin typeface="Arial"/>
        <a:ea typeface=""/>
        <a:cs typeface="FontAwesome"/>
      </a:majorFont>
      <a:minorFont>
        <a:latin typeface="Arial"/>
        <a:ea typeface=""/>
        <a:cs typeface="FontAwesom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WPS 演示</Application>
  <PresentationFormat>全屏显示(16:9)</PresentationFormat>
  <Paragraphs>108</Paragraphs>
  <Slides>1</Slides>
  <Notes>35</Notes>
  <HiddenSlides>0</HiddenSlides>
  <MMClips>2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FontAwesome</vt:lpstr>
      <vt:lpstr>华文中宋</vt:lpstr>
      <vt:lpstr>微软雅黑</vt:lpstr>
      <vt:lpstr>Arial Unicode MS</vt:lpstr>
      <vt:lpstr>Calibri</vt:lpstr>
      <vt:lpstr>Book Antiqua</vt:lpstr>
      <vt:lpstr>1_Custom Design</vt:lpstr>
      <vt:lpstr>长春市养老机构备案管理工作流程图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58欧美多彩商务PPT数据图表第六套</dc:title>
  <dc:creator>High Tech</dc:creator>
  <cp:lastModifiedBy>Administrator</cp:lastModifiedBy>
  <cp:revision>7373</cp:revision>
  <dcterms:created xsi:type="dcterms:W3CDTF">2014-09-03T19:30:00Z</dcterms:created>
  <dcterms:modified xsi:type="dcterms:W3CDTF">2023-02-07T01:23:43Z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B62AFE003BFF4826A3EC9F2DDD2A754A</vt:lpwstr>
  </property>
  <property fmtid="{D5CDD505-2E9C-101B-9397-08002B2CF9AE}" pid="3" name="KSOProductBuildVer">
    <vt:lpwstr>2052-11.8.6.9023</vt:lpwstr>
  </property>
</Properties>
</file>