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1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0"/>
            <a:ext cx="12153900" cy="6858000"/>
          </a:xfrm>
          <a:prstGeom prst="rect">
            <a:avLst/>
          </a:prstGeom>
        </p:spPr>
      </p:pic>
      <p:sp>
        <p:nvSpPr>
          <p:cNvPr id="8" name="textbox 8"/>
          <p:cNvSpPr/>
          <p:nvPr/>
        </p:nvSpPr>
        <p:spPr>
          <a:xfrm>
            <a:off x="1535430" y="343535"/>
            <a:ext cx="9273540" cy="685927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0" algn="ctr" rtl="0" eaLnBrk="0" fontAlgn="auto">
              <a:lnSpc>
                <a:spcPct val="150000"/>
              </a:lnSpc>
            </a:pPr>
            <a:endParaRPr lang="zh-CN" sz="2000" b="1" kern="0" spc="8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0" algn="ctr" rtl="0" eaLnBrk="0" fontAlgn="auto">
              <a:lnSpc>
                <a:spcPct val="150000"/>
              </a:lnSpc>
            </a:pPr>
            <a:r>
              <a:rPr lang="zh-CN" sz="2000" b="1" kern="0" spc="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长春市工信局信软处：</a:t>
            </a:r>
            <a:r>
              <a:rPr lang="zh-CN" sz="2000" b="1" kern="0" spc="80" dirty="0">
                <a:solidFill>
                  <a:srgbClr val="000000">
                    <a:alpha val="100000"/>
                  </a:srgbClr>
                </a:solidFill>
                <a:highlight>
                  <a:srgbClr val="FFFF00"/>
                </a:highligh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邵哲恒</a:t>
            </a:r>
            <a:r>
              <a:rPr lang="en-US" altLang="zh-CN" sz="2000" b="1" kern="0" spc="80" dirty="0">
                <a:solidFill>
                  <a:srgbClr val="000000">
                    <a:alpha val="100000"/>
                  </a:srgbClr>
                </a:solidFill>
                <a:highlight>
                  <a:srgbClr val="FFFF00"/>
                </a:highligh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000" b="1" kern="0" spc="80" dirty="0">
                <a:solidFill>
                  <a:srgbClr val="000000">
                    <a:alpha val="100000"/>
                  </a:srgbClr>
                </a:solidFill>
                <a:highlight>
                  <a:srgbClr val="FFFF00"/>
                </a:highligh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黄子纯</a:t>
            </a:r>
            <a:r>
              <a:rPr lang="en-US" altLang="zh-CN" sz="2000" b="1" kern="0" spc="80" dirty="0">
                <a:solidFill>
                  <a:srgbClr val="000000">
                    <a:alpha val="100000"/>
                  </a:srgbClr>
                </a:solidFill>
                <a:highlight>
                  <a:srgbClr val="FFFF00"/>
                </a:highligh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0431-88777387</a:t>
            </a:r>
            <a:endParaRPr lang="zh-CN" altLang="en-US" sz="2000" b="1" kern="0" spc="80" dirty="0">
              <a:solidFill>
                <a:srgbClr val="000000">
                  <a:alpha val="100000"/>
                </a:srgbClr>
              </a:solidFill>
              <a:highlight>
                <a:srgbClr val="FFFF00"/>
              </a:highligh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0" algn="ctr" rtl="0" eaLnBrk="0" fontAlgn="auto">
              <a:lnSpc>
                <a:spcPct val="150000"/>
              </a:lnSpc>
            </a:pPr>
            <a:r>
              <a:rPr lang="zh-CN" altLang="en-US" sz="2000" b="1" kern="0" spc="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邮箱：</a:t>
            </a:r>
            <a:r>
              <a:rPr lang="en-US" altLang="zh-CN" sz="2000" b="1" kern="0" spc="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ccsdgz@163.com</a:t>
            </a:r>
            <a:endParaRPr lang="en-US" altLang="zh-CN" sz="2000" b="1" kern="0" spc="8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0" algn="ctr" rtl="0" eaLnBrk="0" fontAlgn="auto">
              <a:lnSpc>
                <a:spcPct val="150000"/>
              </a:lnSpc>
            </a:pPr>
            <a:endParaRPr lang="zh-CN" altLang="en-US" sz="2000" b="1" kern="0" spc="8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0" algn="ctr" rtl="0" eaLnBrk="0" fontAlgn="auto">
              <a:lnSpc>
                <a:spcPct val="150000"/>
              </a:lnSpc>
            </a:pPr>
            <a:endParaRPr lang="zh-CN" altLang="en-US" sz="2000" b="1" kern="0" spc="8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0" algn="ctr" rtl="0" eaLnBrk="0" fontAlgn="auto">
              <a:lnSpc>
                <a:spcPct val="150000"/>
              </a:lnSpc>
            </a:pPr>
            <a:r>
              <a:rPr lang="zh-CN" altLang="en-US" sz="2000" b="1" kern="0" spc="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第三方数字化水平定级评测机构：吉林省电检院</a:t>
            </a:r>
            <a:endParaRPr lang="en-US" altLang="zh-CN" sz="2000" b="1" kern="0" spc="8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0" algn="ctr" rtl="0" eaLnBrk="0" fontAlgn="auto">
              <a:lnSpc>
                <a:spcPct val="150000"/>
              </a:lnSpc>
            </a:pPr>
            <a:r>
              <a:rPr lang="en-US" altLang="zh-CN" sz="2000" b="1" kern="0" spc="80" dirty="0">
                <a:solidFill>
                  <a:srgbClr val="000000">
                    <a:alpha val="100000"/>
                  </a:srgbClr>
                </a:solidFill>
                <a:highlight>
                  <a:srgbClr val="FFFF00"/>
                </a:highligh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费春英  0431-85672642</a:t>
            </a:r>
            <a:r>
              <a:rPr lang="zh-CN" altLang="en-US" sz="2000" b="1" kern="0" spc="80" dirty="0">
                <a:solidFill>
                  <a:srgbClr val="000000">
                    <a:alpha val="100000"/>
                  </a:srgbClr>
                </a:solidFill>
                <a:highlight>
                  <a:srgbClr val="FFFF00"/>
                </a:highligh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en-US" altLang="zh-CN" sz="2000" b="1" kern="0" spc="80" dirty="0">
                <a:solidFill>
                  <a:srgbClr val="000000">
                    <a:alpha val="100000"/>
                  </a:srgbClr>
                </a:solidFill>
                <a:highlight>
                  <a:srgbClr val="FFFF00"/>
                </a:highligh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0431-85626847</a:t>
            </a:r>
            <a:endParaRPr lang="en-US" altLang="zh-CN" sz="2000" b="1" kern="0" spc="80" dirty="0">
              <a:solidFill>
                <a:srgbClr val="000000">
                  <a:alpha val="100000"/>
                </a:srgbClr>
              </a:solidFill>
              <a:highlight>
                <a:srgbClr val="FFFF00"/>
              </a:highligh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0" algn="ctr" rtl="0" eaLnBrk="0" fontAlgn="auto">
              <a:lnSpc>
                <a:spcPct val="150000"/>
              </a:lnSpc>
            </a:pPr>
            <a:endParaRPr lang="en-US" altLang="zh-CN" sz="2000" b="1" kern="0" spc="8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0" algn="ctr" rtl="0" eaLnBrk="0" fontAlgn="auto">
              <a:lnSpc>
                <a:spcPct val="150000"/>
              </a:lnSpc>
            </a:pPr>
            <a:r>
              <a:rPr lang="zh-CN" altLang="en-US" sz="2000" b="1" kern="0" spc="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第三方专项审计机构：</a:t>
            </a:r>
            <a:r>
              <a:rPr lang="en-US" altLang="zh-CN" sz="2000" b="1" kern="0" spc="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仁和审计师事务所</a:t>
            </a:r>
            <a:endParaRPr lang="en-US" altLang="zh-CN" sz="2000" b="1" kern="0" spc="8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12700" indent="0" algn="ctr" rtl="0" eaLnBrk="0" fontAlgn="auto">
              <a:lnSpc>
                <a:spcPct val="150000"/>
              </a:lnSpc>
            </a:pPr>
            <a:r>
              <a:rPr lang="en-US" altLang="zh-CN" sz="2000" b="1" kern="0" spc="80" dirty="0">
                <a:solidFill>
                  <a:srgbClr val="000000">
                    <a:alpha val="100000"/>
                  </a:srgbClr>
                </a:solidFill>
                <a:highlight>
                  <a:srgbClr val="FFFF00"/>
                </a:highligh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王金玲  18904317695</a:t>
            </a:r>
            <a:endParaRPr lang="en-US" altLang="zh-CN" sz="2000" b="1" kern="0" spc="80" dirty="0">
              <a:solidFill>
                <a:srgbClr val="000000">
                  <a:alpha val="100000"/>
                </a:srgbClr>
              </a:solidFill>
              <a:highlight>
                <a:srgbClr val="FFFF00"/>
              </a:highligh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12700" indent="0" algn="ctr" rtl="0" eaLnBrk="0" fontAlgn="auto">
              <a:lnSpc>
                <a:spcPct val="150000"/>
              </a:lnSpc>
            </a:pPr>
            <a:r>
              <a:rPr lang="zh-CN" altLang="en-US" sz="2000" b="1" kern="0" spc="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产业大脑平台技术咨询：电子一所</a:t>
            </a:r>
            <a:endParaRPr lang="zh-CN" altLang="en-US" sz="2000" b="1" kern="0" spc="8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12700" indent="0" algn="ctr" rtl="0" eaLnBrk="0" fontAlgn="auto">
              <a:lnSpc>
                <a:spcPct val="150000"/>
              </a:lnSpc>
            </a:pPr>
            <a:r>
              <a:rPr lang="en-US" altLang="zh-CN" sz="2000" b="1" kern="0" spc="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</a:t>
            </a:r>
            <a:r>
              <a:rPr lang="en-US" altLang="zh-CN" sz="2000" b="1" kern="0" spc="80" dirty="0">
                <a:solidFill>
                  <a:srgbClr val="000000">
                    <a:alpha val="100000"/>
                  </a:srgbClr>
                </a:solidFill>
                <a:highlight>
                  <a:srgbClr val="FFFF00"/>
                </a:highligh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薛健13341424726</a:t>
            </a:r>
            <a:r>
              <a:rPr lang="zh-CN" altLang="en-US" sz="2000" b="1" kern="0" spc="80" dirty="0">
                <a:solidFill>
                  <a:srgbClr val="000000">
                    <a:alpha val="100000"/>
                  </a:srgbClr>
                </a:solidFill>
                <a:highlight>
                  <a:srgbClr val="FFFF00"/>
                </a:highligh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、乔睿</a:t>
            </a:r>
            <a:r>
              <a:rPr lang="en-US" altLang="zh-CN" sz="2000" b="1" kern="0" spc="80" dirty="0">
                <a:solidFill>
                  <a:srgbClr val="000000">
                    <a:alpha val="100000"/>
                  </a:srgbClr>
                </a:solidFill>
                <a:highlight>
                  <a:srgbClr val="FFFF00"/>
                </a:highligh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15010311309</a:t>
            </a:r>
            <a:r>
              <a:rPr lang="en-US" altLang="zh-CN" sz="2000" b="1" kern="0" spc="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en-US" altLang="zh-CN" sz="2700" b="1" kern="0" spc="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endParaRPr lang="en-US" altLang="zh-CN" sz="2700" b="1" kern="0" spc="8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54610" y="2329815"/>
            <a:ext cx="1219581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V="1">
            <a:off x="99695" y="3884295"/>
            <a:ext cx="12150725" cy="444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>
            <a:off x="0" y="6025515"/>
            <a:ext cx="12106910" cy="10795"/>
          </a:xfrm>
          <a:prstGeom prst="lin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NjUyNzM2N2U1YTgyMjNkMDZlYTM3NDNmOGQ5NDViM2YifQ==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188</Words>
  <Application>WPS 演示</Application>
  <PresentationFormat/>
  <Paragraphs>13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Arial</vt:lpstr>
      <vt:lpstr>微软雅黑</vt:lpstr>
      <vt:lpstr>Arial Unicode MS</vt:lpstr>
      <vt:lpstr>Calibri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</cp:lastModifiedBy>
  <cp:revision>31</cp:revision>
  <dcterms:created xsi:type="dcterms:W3CDTF">2024-12-06T03:05:00Z</dcterms:created>
  <dcterms:modified xsi:type="dcterms:W3CDTF">2025-12-17T02:49:44Z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wqlLaW5nc29mdCBQREYgdG8gV1BTIDEwMA</vt:lpwstr>
  </property>
  <property fmtid="{D5CDD505-2E9C-101B-9397-08002B2CF9AE}" pid="3" name="Created">
    <vt:filetime>2024-12-09T03:03:15Z</vt:filetime>
  </property>
  <property fmtid="{D5CDD505-2E9C-101B-9397-08002B2CF9AE}" pid="4" name="ICV">
    <vt:lpwstr>A62BDFFE01FA44E086A7DAB659EE80F8_13</vt:lpwstr>
  </property>
  <property fmtid="{D5CDD505-2E9C-101B-9397-08002B2CF9AE}" pid="5" name="KSOProductBuildVer">
    <vt:lpwstr>2052-12.1.0.24034</vt:lpwstr>
  </property>
</Properties>
</file>